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Tahoma"/>
      <p:regular r:id="rId28"/>
      <p:bold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ahom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e0d1e73b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e0d1e73b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e0d1e73b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e0d1e73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e0d1e73b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e0d1e73b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e0d1e73b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e0d1e73b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e0d1e73b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e0d1e73b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e0d1e73b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e0d1e73b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e0d1e73b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e0d1e73b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cbd2f37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cbd2f37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cbd2f37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cbd2f37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cbd2f379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cbd2f379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e0d1e73b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e0d1e73b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cbd2f37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cbd2f37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e0d1e73b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2e0d1e73b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e0d1e73b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2e0d1e73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e0d1e73b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2e0d1e73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e0d1e73b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2e0d1e73b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e0d1e73b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2e0d1e73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30492" l="0" r="0" t="0"/>
          <a:stretch/>
        </p:blipFill>
        <p:spPr>
          <a:xfrm>
            <a:off x="556524" y="977750"/>
            <a:ext cx="3825572" cy="88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556513" y="2146371"/>
            <a:ext cx="6787200" cy="0"/>
          </a:xfrm>
          <a:prstGeom prst="straightConnector1">
            <a:avLst/>
          </a:prstGeom>
          <a:noFill/>
          <a:ln cap="flat" cmpd="sng" w="9525">
            <a:solidFill>
              <a:srgbClr val="D6469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lide with black logo 1 3">
  <p:cSld name="TITLE_AND_TWO_COLUMNS_1_6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4" name="Google Shape;14;p3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">
  <p:cSld name="CUSTOM_6_1_1_1_1_1_1_1_2_1_2_1_1_2">
    <p:bg>
      <p:bgPr>
        <a:noFill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ithout Title">
  <p:cSld name="Title Slid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Template 1">
  <p:cSld name="2020 LI_Title and Content_1_1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ahoma"/>
              <a:buNone/>
              <a:defRPr b="1" i="0" sz="2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ahoma"/>
              <a:buNone/>
              <a:defRPr b="0" i="0" sz="2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27" name="Google Shape;27;p6"/>
          <p:cNvCxnSpPr/>
          <p:nvPr/>
        </p:nvCxnSpPr>
        <p:spPr>
          <a:xfrm>
            <a:off x="0" y="640900"/>
            <a:ext cx="1563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-you Slide 1">
  <p:cSld name="TITLE_AND_TWO_COLUMNS_2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4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ith Black logo 1 1 1 1 1 1 1 2 1 2 1 1 2 1">
  <p:cSld name="CUSTOM_6_1_1_1_1_1_1_1_2_1_2_1_1_2_1">
    <p:bg>
      <p:bgPr>
        <a:noFill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23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9"/>
          <p:cNvPicPr preferRelativeResize="0"/>
          <p:nvPr/>
        </p:nvPicPr>
        <p:blipFill rotWithShape="1">
          <a:blip r:embed="rId3">
            <a:alphaModFix/>
          </a:blip>
          <a:srcRect b="38380" l="0" r="0" t="37945"/>
          <a:stretch/>
        </p:blipFill>
        <p:spPr>
          <a:xfrm>
            <a:off x="7548480" y="127007"/>
            <a:ext cx="1463649" cy="3465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ctrTitle"/>
          </p:nvPr>
        </p:nvSpPr>
        <p:spPr>
          <a:xfrm>
            <a:off x="1178400" y="2310825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3F66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rgbClr val="183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ahoma"/>
              <a:buNone/>
              <a:defRPr b="0" i="0" sz="3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Logo, Footer &amp; Body 1">
  <p:cSld name="TITLE_AND_TWO_COLUMNS_1_3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9193541" y="4838318"/>
            <a:ext cx="0" cy="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F26B43"/>
          </p15:clr>
        </p15:guide>
        <p15:guide id="2" pos="5628">
          <p15:clr>
            <a:srgbClr val="F26B43"/>
          </p15:clr>
        </p15:guide>
        <p15:guide id="3" pos="1864">
          <p15:clr>
            <a:srgbClr val="F26B43"/>
          </p15:clr>
        </p15:guide>
        <p15:guide id="4" pos="2880">
          <p15:clr>
            <a:srgbClr val="F26B43"/>
          </p15:clr>
        </p15:guide>
        <p15:guide id="5" pos="3736">
          <p15:clr>
            <a:srgbClr val="F26B43"/>
          </p15:clr>
        </p15:guide>
        <p15:guide id="6" pos="3896">
          <p15:clr>
            <a:srgbClr val="F26B43"/>
          </p15:clr>
        </p15:guide>
        <p15:guide id="7" orient="horz" pos="468">
          <p15:clr>
            <a:srgbClr val="F26B43"/>
          </p15:clr>
        </p15:guide>
        <p15:guide id="8" orient="horz" pos="2936">
          <p15:clr>
            <a:srgbClr val="F26B43"/>
          </p15:clr>
        </p15:guide>
        <p15:guide id="9" orient="horz" pos="1638">
          <p15:clr>
            <a:srgbClr val="F26B43"/>
          </p15:clr>
        </p15:guide>
        <p15:guide id="10" orient="horz" pos="1764">
          <p15:clr>
            <a:srgbClr val="F26B43"/>
          </p15:clr>
        </p15:guide>
        <p15:guide id="11" pos="20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0" Type="http://schemas.openxmlformats.org/officeDocument/2006/relationships/image" Target="../media/image19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ctrTitle"/>
          </p:nvPr>
        </p:nvSpPr>
        <p:spPr>
          <a:xfrm>
            <a:off x="556525" y="2491850"/>
            <a:ext cx="67872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Git Basics</a:t>
            </a:r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3">
            <a:alphaModFix/>
          </a:blip>
          <a:srcRect b="0" l="0" r="44858" t="0"/>
          <a:stretch/>
        </p:blipFill>
        <p:spPr>
          <a:xfrm>
            <a:off x="6141446" y="166727"/>
            <a:ext cx="491889" cy="5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9647" y="267041"/>
            <a:ext cx="1031154" cy="31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 rotWithShape="1">
          <a:blip r:embed="rId5">
            <a:alphaModFix/>
          </a:blip>
          <a:srcRect b="31347" l="13737" r="14489" t="30974"/>
          <a:stretch/>
        </p:blipFill>
        <p:spPr>
          <a:xfrm>
            <a:off x="6740916" y="302133"/>
            <a:ext cx="1031151" cy="245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11"/>
          <p:cNvGrpSpPr/>
          <p:nvPr/>
        </p:nvGrpSpPr>
        <p:grpSpPr>
          <a:xfrm>
            <a:off x="3433374" y="4727449"/>
            <a:ext cx="5477414" cy="197700"/>
            <a:chOff x="3433374" y="4727449"/>
            <a:chExt cx="5477414" cy="197700"/>
          </a:xfrm>
        </p:grpSpPr>
        <p:sp>
          <p:nvSpPr>
            <p:cNvPr id="49" name="Google Shape;49;p11"/>
            <p:cNvSpPr txBox="1"/>
            <p:nvPr/>
          </p:nvSpPr>
          <p:spPr>
            <a:xfrm>
              <a:off x="3433374" y="4727449"/>
              <a:ext cx="1227900" cy="1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0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1" i="0" lang="en" sz="8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Proudly recognized by</a:t>
              </a:r>
              <a:endParaRPr b="1" i="0" sz="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0" name="Google Shape;50;p11"/>
            <p:cNvCxnSpPr/>
            <p:nvPr/>
          </p:nvCxnSpPr>
          <p:spPr>
            <a:xfrm>
              <a:off x="4631412" y="4826299"/>
              <a:ext cx="282300" cy="0"/>
            </a:xfrm>
            <a:prstGeom prst="straightConnector1">
              <a:avLst/>
            </a:prstGeom>
            <a:noFill/>
            <a:ln cap="flat" cmpd="sng" w="9525">
              <a:solidFill>
                <a:srgbClr val="D64693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cxnSp>
          <p:nvCxnSpPr>
            <p:cNvPr id="51" name="Google Shape;51;p11"/>
            <p:cNvCxnSpPr/>
            <p:nvPr/>
          </p:nvCxnSpPr>
          <p:spPr>
            <a:xfrm>
              <a:off x="5345857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11"/>
            <p:cNvCxnSpPr/>
            <p:nvPr/>
          </p:nvCxnSpPr>
          <p:spPr>
            <a:xfrm>
              <a:off x="6029754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3" name="Google Shape;5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40706" y="4751946"/>
              <a:ext cx="490692" cy="148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27578" y="4732311"/>
              <a:ext cx="182546" cy="1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57426" y="4758380"/>
              <a:ext cx="590648" cy="1358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" name="Google Shape;56;p11"/>
            <p:cNvCxnSpPr/>
            <p:nvPr/>
          </p:nvCxnSpPr>
          <p:spPr>
            <a:xfrm>
              <a:off x="7132075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7" name="Google Shape;57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50490" y="4751948"/>
              <a:ext cx="860298" cy="148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" name="Google Shape;58;p11"/>
            <p:cNvCxnSpPr/>
            <p:nvPr/>
          </p:nvCxnSpPr>
          <p:spPr>
            <a:xfrm>
              <a:off x="7956968" y="4751899"/>
              <a:ext cx="0" cy="148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ot"/>
              <a:round/>
              <a:headEnd len="sm" w="sm" type="none"/>
              <a:tailEnd len="sm" w="sm" type="none"/>
            </a:ln>
          </p:spPr>
        </p:cxnSp>
        <p:pic>
          <p:nvPicPr>
            <p:cNvPr id="59" name="Google Shape;59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110048" y="4743760"/>
              <a:ext cx="941727" cy="1650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HEAD and Logs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290400" y="10662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HEAD is a reference to the current commit in the repository.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Current Commit Pointer: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HEAD always points to the latest commit in your current working branch.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For example, if you are on the main branch, HEAD points to the most recent commit in main.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Detached HEAD: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If you checkout a specific commit (not a branch), HEAD becomes "detached."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In this state, HEAD is not tied to any branch but directly points to the commit you checked out.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   To see the changes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committed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on HEAD, run the following command: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show HEAD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HEAD and Logs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290400" y="10662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Logs in Git, accessed via the git log command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Provide a detailed history of commits in a repository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A way to review and analyze the changes made to the codebase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Run the following command to get the logs history: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			</a:t>
            </a:r>
            <a:r>
              <a:rPr lang="en" sz="11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log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Run the following command to limit git logs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it log -2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Branches and Resolve Conflicts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Switch to the Target Branch</a:t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 First, switch to the branch where you want to integrate changes: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checkout &lt;target branch&gt;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 Alternatively, for newer versions of Git: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 			</a:t>
            </a: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switch &lt;target branch&gt;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Merge the Source Branch</a:t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 Use the git merge command to merge the source branch (the branch with the changes) into the target branch: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merge &lt;feature-branch&gt;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Branches and Resolve Conflicts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If there are conflicting changes between the branches, Git will pause the merge and show the conflicting files.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Open the conflicting files and manually resolve the conflicts 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(Git marks them with &lt;&lt;&lt;&lt;&lt;&lt;&lt;, =======, and &gt;&gt;&gt;&gt;&gt;&gt;&gt;)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After resolving the conflicts, stage the changes: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add conflicted-file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-"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Complete the merge with: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commit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Revert and Reset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Revert to a commit </a:t>
            </a: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The git revert command undoes a committed snapshot, instead of removing the commit from the project history.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revert &lt;commit-hash&gt;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Reset to a commit</a:t>
            </a: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When you undo with git reset there is no way to retrieve the original copy—it is a permanent undo.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reset &lt;commit-hash&gt;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Options with reset</a:t>
            </a:r>
            <a:endParaRPr b="1"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--soft : staged changes ready to be committed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--mixed : Unstaged changes ready to be changed and commited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--hard : you will not be able to see changes anywhere</a:t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Stash</a:t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stash</a:t>
            </a: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temporarily saves your changes in a working directory without committing them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-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Useful when you want to switch branches or work on something else but aren’t ready to commit your changes.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-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Stash your changes: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stash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-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Optionally, include a message: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stash save "Work in progress on feature"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-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List all stashes: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stash list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-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Apply the most recent stash: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stash apply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Stash</a:t>
            </a:r>
            <a:endParaRPr/>
          </a:p>
        </p:txBody>
      </p:sp>
      <p:sp>
        <p:nvSpPr>
          <p:cNvPr id="149" name="Google Shape;149;p26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-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Apply a specific stash: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stash apply stash@{1}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-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Apply and remove the most recent stash: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stash pop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-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Drop a specific stash: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stash drop stash@{0}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Char char="-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Clear all stashes: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stash clear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Rebase vs Merge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481138"/>
            <a:ext cx="47625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Rebase vs Merge</a:t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Both </a:t>
            </a:r>
            <a:r>
              <a:rPr lang="en" sz="11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rebase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" sz="11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merge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are used to integrate changes from one branch into another, but they do so in different ways.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Merge</a:t>
            </a:r>
            <a:endParaRPr b="1"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Combines two branches while preserving the commit history.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Creates a </a:t>
            </a: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 commit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which represents the point where the branches merged.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Maintains the context of the original branch, showing a branch history with all commits intact.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Rebase</a:t>
            </a:r>
            <a:endParaRPr b="1"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Moves the commits of one branch on top of another, </a:t>
            </a: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rewriting history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merge commit is created; instead, the commits are applied sequentially.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 in a </a:t>
            </a: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cleaner, linear history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gitignore</a:t>
            </a:r>
            <a:endParaRPr/>
          </a:p>
        </p:txBody>
      </p:sp>
      <p:sp>
        <p:nvSpPr>
          <p:cNvPr id="167" name="Google Shape;167;p29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b="1" lang="en" sz="11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.gitignore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file is used to tell Git which files and directories should be ignored in a repository. This prevents unnecessary or sensitive files from being tracked by Git.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Avoid committing temporary files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(e.g., logs, cache files, compiled code).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Ignore environment-specific files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(e.g., </a:t>
            </a:r>
            <a:r>
              <a:rPr lang="en" sz="11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.env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" sz="11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.DS_Store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" sz="11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node_modules/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Prevent accidental commits of sensitive data</a:t>
            </a:r>
            <a:r>
              <a:rPr lang="en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(e.g., API keys, credentials).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/>
        </p:nvSpPr>
        <p:spPr>
          <a:xfrm>
            <a:off x="557775" y="2257500"/>
            <a:ext cx="2366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185050" y="1008600"/>
            <a:ext cx="4000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Introduction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 to Initialize Git Project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Branches and Commands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HEAD and Logs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Merging Branches and Resolve Conflicts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Revert and Reset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Stash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Rebase vs Merge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36576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gitignore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sp>
        <p:nvSpPr>
          <p:cNvPr id="173" name="Google Shape;173;p30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AutoNum type="arabicPeriod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Configure SSH key in github account.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AutoNum type="arabicPeriod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Create a repository on github account.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AutoNum type="arabicPeriod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Clone the above repository on your local from github. 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AutoNum type="arabicPeriod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Create a new file, say test.txt, in main/master branch. Make some changes to this file and commit the changes.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AutoNum type="arabicPeriod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Create two branches from main/master branch, say f1 and f2.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AutoNum type="arabicPeriod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How can you resolve a merge conflict in Git, provide an example.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entury Gothic"/>
              <a:buAutoNum type="arabicPeriod"/>
            </a:pPr>
            <a:r>
              <a:rPr lang="en" sz="1100"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Show how divergence occurs in a branch.</a:t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sp>
        <p:nvSpPr>
          <p:cNvPr id="179" name="Google Shape;179;p31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8.	Difference between git init and git clone.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9.	Difference between git branch and git checkout.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10.	Difference between git fetch and git pull.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11.	How to squash commits?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12.	Show the difference between git reset and git revert.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  13.	Delete branch from local and remote.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/>
        </p:nvSpPr>
        <p:spPr>
          <a:xfrm>
            <a:off x="557775" y="2257500"/>
            <a:ext cx="3464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231F2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i="0" sz="4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Git Introduction</a:t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0" y="1628750"/>
            <a:ext cx="9144000" cy="1572600"/>
          </a:xfrm>
          <a:prstGeom prst="rect">
            <a:avLst/>
          </a:prstGeom>
          <a:solidFill>
            <a:srgbClr val="EAF6FD"/>
          </a:solidFill>
          <a:ln>
            <a:noFill/>
          </a:ln>
        </p:spPr>
        <p:txBody>
          <a:bodyPr anchorCtr="0" anchor="ctr" bIns="0" lIns="274300" spcFirstLastPara="1" rIns="274300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The most widely used modern version control system in the world.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Git is a mature, actively maintained open source project originally developed in 2005 by Linus Torvalds, the famous creator of the Linux operating system kernel.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Steps To Initialize Git Project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90400" y="9900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Create account on Github. 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Generate ssh key of your system and configure it in your Github account.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Create a new repository in your Github account.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Install git on your system.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For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initialization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of git project follow below steps: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Create a directory on your system.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Go inside the directory and execute command </a:t>
            </a: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init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this must create .git directory in your folder.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○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Now copy and paste the remote address for ssh from your project on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 account and execute the following command.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remote add origin remote-url</a:t>
            </a:r>
            <a:endParaRPr sz="10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264425" y="1323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Steps To Initialize Git Project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314250" y="1018600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To configure ssh key with github account, follow these steps: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Generate ssh-key using below command: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ssh-keygen -t rsa -b 4096 -C "&lt;your email address&gt;"</a:t>
            </a:r>
            <a:endParaRPr sz="10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Configure SSH key into github/gitlab account.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○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Clone the repository using below command.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clone &lt;SSH URL&gt;</a:t>
            </a:r>
            <a:endParaRPr sz="10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Git Branches and Commands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90400" y="10662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Start tracking a file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add &lt;filename&gt;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Start tracking all the files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add .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To commit code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commit -m "your message"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Listing all branches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branch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Git Branches and Commands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90400" y="10662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Create a new branch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branch &lt;branch-name&gt;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Checkout to new branch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checkout branch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Creating and 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oving to new branch 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checkout -b &lt;branch-name&gt;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Cloning a git project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clone &lt;remote-url&gt;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Git Branches and Commands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290400" y="1066275"/>
            <a:ext cx="8563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" sz="1200">
                <a:latin typeface="Century Gothic"/>
                <a:ea typeface="Century Gothic"/>
                <a:cs typeface="Century Gothic"/>
                <a:sym typeface="Century Gothic"/>
              </a:rPr>
              <a:t>Pushing to remote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push remote-alias branch name</a:t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Pushing everything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push --all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Pull changes from remote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pull origin &lt;branch name&gt;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●"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Fetch changes from remote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git fetch origin &lt;branch name&gt;</a:t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highlight>
                <a:schemeClr val="l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264425" y="208500"/>
            <a:ext cx="68580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Git Flow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250" y="702125"/>
            <a:ext cx="6155526" cy="42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in Master">
  <a:themeElements>
    <a:clrScheme name="TTN - Final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8187F"/>
      </a:accent1>
      <a:accent2>
        <a:srgbClr val="314162"/>
      </a:accent2>
      <a:accent3>
        <a:srgbClr val="5A3794"/>
      </a:accent3>
      <a:accent4>
        <a:srgbClr val="0097A7"/>
      </a:accent4>
      <a:accent5>
        <a:srgbClr val="FFAB40"/>
      </a:accent5>
      <a:accent6>
        <a:srgbClr val="12A5D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